
<file path=[Content_Types].xml><?xml version="1.0" encoding="utf-8"?>
<Types xmlns="http://schemas.openxmlformats.org/package/2006/content-types">
  <Default Extension="gif" ContentType="image/gi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7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94"/>
  </p:normalViewPr>
  <p:slideViewPr>
    <p:cSldViewPr snapToGrid="0">
      <p:cViewPr varScale="1">
        <p:scale>
          <a:sx n="117" d="100"/>
          <a:sy n="117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4D64A-E2F9-EE4D-802A-099A1322AA46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94D55-5CBE-0140-A301-FDF139EEB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72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94D55-5CBE-0140-A301-FDF139EEBB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9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7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6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4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7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9/26/25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9/26/25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2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9/26/25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7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5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8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0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8" r:id="rId6"/>
    <p:sldLayoutId id="2147483793" r:id="rId7"/>
    <p:sldLayoutId id="2147483794" r:id="rId8"/>
    <p:sldLayoutId id="2147483795" r:id="rId9"/>
    <p:sldLayoutId id="2147483797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825A9-9F72-C0B0-49AE-5063966BE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3394" y="1585762"/>
            <a:ext cx="3788767" cy="2811737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Welcome to the RSA</a:t>
            </a:r>
            <a:br>
              <a:rPr lang="en-US" sz="4400" dirty="0"/>
            </a:br>
            <a:r>
              <a:rPr lang="en-US" sz="4400" dirty="0"/>
              <a:t>Brainstorm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04B8D-9ED1-C2A0-730C-615A6B6A8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3395" y="4524046"/>
            <a:ext cx="3614857" cy="13199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with Danny Zweben </a:t>
            </a:r>
          </a:p>
        </p:txBody>
      </p:sp>
      <p:pic>
        <p:nvPicPr>
          <p:cNvPr id="1028" name="Picture 4" descr="Brainstorming for Fun and Profit - 5 Tips for Teams - Phil McKinney -  Innovation Mentor and Coach">
            <a:extLst>
              <a:ext uri="{FF2B5EF4-FFF2-40B4-BE49-F238E27FC236}">
                <a16:creationId xmlns:a16="http://schemas.microsoft.com/office/drawing/2014/main" id="{8FE3A7B7-5CAC-8911-5300-03C0A7B2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" r="-2" b="-2"/>
          <a:stretch>
            <a:fillRect/>
          </a:stretch>
        </p:blipFill>
        <p:spPr bwMode="auto">
          <a:xfrm>
            <a:off x="706063" y="214489"/>
            <a:ext cx="7137331" cy="664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96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BB3C83-6880-E839-EF67-67559402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1F24496-ABF5-1053-E250-E9DA4636E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DFF4C-3E3B-B567-94C4-CE240EBA21DB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BA8B5-05C5-F0B7-1D0E-8217F57B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in LEARN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142B7F-299E-A336-D535-4162EBE3DDFE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BEEFCF-BC41-CB96-0843-96DEF85731B2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BF7E3-8F17-EF13-70C8-14CC73BA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31" y="1542649"/>
            <a:ext cx="10653579" cy="4593828"/>
          </a:xfrm>
        </p:spPr>
        <p:txBody>
          <a:bodyPr/>
          <a:lstStyle/>
          <a:p>
            <a:r>
              <a:rPr lang="en-US" b="1" dirty="0"/>
              <a:t>47 adolescents</a:t>
            </a:r>
            <a:r>
              <a:rPr lang="en-US" dirty="0"/>
              <a:t>, ages </a:t>
            </a:r>
            <a:r>
              <a:rPr lang="en-US" b="1" dirty="0"/>
              <a:t>10–15 years</a:t>
            </a:r>
            <a:r>
              <a:rPr lang="en-US" dirty="0"/>
              <a:t> (mean ≈ 12.5, ~53% female.), recruited from the community and the </a:t>
            </a:r>
            <a:r>
              <a:rPr lang="en-US" b="1" dirty="0"/>
              <a:t>Child and Adolescent Anxiety Disorders Clinic (CAADC) at Temple University</a:t>
            </a:r>
          </a:p>
          <a:p>
            <a:endParaRPr lang="en-US" b="1" dirty="0"/>
          </a:p>
          <a:p>
            <a:r>
              <a:rPr lang="en-US" dirty="0"/>
              <a:t>Subsample for fMRI + modeling: 33 youth (after exclusions). </a:t>
            </a:r>
          </a:p>
          <a:p>
            <a:endParaRPr lang="en-US" dirty="0"/>
          </a:p>
          <a:p>
            <a:r>
              <a:rPr lang="en-US" b="1" dirty="0"/>
              <a:t>SA grouping</a:t>
            </a:r>
            <a:r>
              <a:rPr lang="en-US" dirty="0"/>
              <a:t>: Participants scoring </a:t>
            </a:r>
            <a:r>
              <a:rPr lang="en-US" b="1" dirty="0"/>
              <a:t>≥ 7 on the SCARED-SA subscale</a:t>
            </a:r>
            <a:r>
              <a:rPr lang="en-US" dirty="0"/>
              <a:t> were categorized as </a:t>
            </a:r>
            <a:r>
              <a:rPr lang="en-US" b="1" dirty="0"/>
              <a:t>Clinical SA</a:t>
            </a:r>
            <a:r>
              <a:rPr lang="en-US" dirty="0"/>
              <a:t>; </a:t>
            </a:r>
            <a:r>
              <a:rPr lang="en-US" b="1" dirty="0"/>
              <a:t>21 youth (45%)</a:t>
            </a:r>
            <a:r>
              <a:rPr lang="en-US" dirty="0"/>
              <a:t> met this criterion.</a:t>
            </a:r>
          </a:p>
        </p:txBody>
      </p:sp>
    </p:spTree>
    <p:extLst>
      <p:ext uri="{BB962C8B-B14F-4D97-AF65-F5344CB8AC3E}">
        <p14:creationId xmlns:p14="http://schemas.microsoft.com/office/powerpoint/2010/main" val="128943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9F8AD-BCE5-6BC1-D71E-853B12E29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D79D3A-FB3E-C211-DABB-6129CD16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19FAD7-DF73-DA16-D677-358841DAE58A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481B0-BCA5-C56C-17F2-A147653B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we’ve LEARNED so far.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CE1771-FF2E-0B4D-8B67-B1B13AFD325F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C4793D-9FE3-DC2B-A894-E6BBAB785B16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84117-D715-5FC8-538D-DBCE7BFE2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32" y="1516933"/>
            <a:ext cx="7612452" cy="459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Model: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fit: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(updated based on being right vs. wrong) / associability (adjusting learning rate based on surprising feedback)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Anxiety was associated with…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Sharper/faster adjustments after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prediction errors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 faster learning rate.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emphasis 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prediction errors than positive ones. </a:t>
            </a:r>
          </a:p>
          <a:p>
            <a:pPr marL="457200" lvl="2" indent="0">
              <a:buNone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2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(Chloe: please help explain if they have questions)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113D3-5E53-8C14-3F10-7E030664F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809" y="2102928"/>
            <a:ext cx="3994191" cy="26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0A66B-50E0-585A-84C8-547850DB7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D53B9E-6FF1-CCFC-D3F2-B8D08F569F7B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24BED-27CB-97E7-0A73-096E7911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9EC3AE-14B6-0C4C-65EB-BB90BFDBC3CB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5FE355-ADB6-C6C5-E1B3-BD6F0AD19ED7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981CB-86D8-6091-0B24-3AF71951B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31" y="1516933"/>
            <a:ext cx="10951999" cy="459382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all ROIs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vmPFC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dACC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anterior insula, posterior insula), </a:t>
            </a:r>
            <a:r>
              <a:rPr lang="en-US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accuracy-based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errors did not predict neural activation, nor did activation differ by social anxiety severity.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Instead,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eputation-based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effects that varied with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severity × peer disposition × predictability × feedback valence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238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651D2-78FE-A73A-E9C8-829E07A9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968E87-DB5E-324C-1CD3-7F061D7E8174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72B52-C683-EFB3-C529-DC578B80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Results: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vmPFC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156C30-2179-F783-308E-B9C07E5F5C41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9D7078-6BF5-B776-20E3-46CC6DB2BE54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422E5-D723-0820-E346-4B63F0901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60" y="1382411"/>
            <a:ext cx="9096695" cy="316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vmPFC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(bilateral)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was associated with…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r>
              <a:rPr lang="en-US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predictable peers: </a:t>
            </a:r>
            <a:endParaRPr lang="en-US" sz="20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 response to negative PEs from predictably nice peers </a:t>
            </a:r>
          </a:p>
          <a:p>
            <a:pPr marL="228600" lvl="1" indent="0">
              <a:buNone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don’t like me anyway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)</a:t>
            </a:r>
          </a:p>
          <a:p>
            <a:pPr marL="2286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response to positive PEs from predictably mean peers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omg, maybe they do like me!)</a:t>
            </a:r>
          </a:p>
          <a:p>
            <a:pPr marL="228600" lvl="1" indent="0">
              <a:buNone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E343F-900A-16D3-A1C6-A1F73EA9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228" y="1734327"/>
            <a:ext cx="2222612" cy="3445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15B24-964C-2391-23FD-D497CE02FB56}"/>
              </a:ext>
            </a:extLst>
          </p:cNvPr>
          <p:cNvSpPr txBox="1"/>
          <p:nvPr/>
        </p:nvSpPr>
        <p:spPr>
          <a:xfrm>
            <a:off x="267160" y="4498911"/>
            <a:ext cx="61755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1" indent="0">
              <a:buNone/>
            </a:pPr>
            <a:r>
              <a: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unpredictable peers: </a:t>
            </a:r>
            <a:endParaRPr lang="en-US" i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1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 response to negative PEs from unpredictably mean peers (ONLY in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vmPFC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342900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reliable effects were reported for unpredictably nice peers </a:t>
            </a:r>
          </a:p>
        </p:txBody>
      </p:sp>
    </p:spTree>
    <p:extLst>
      <p:ext uri="{BB962C8B-B14F-4D97-AF65-F5344CB8AC3E}">
        <p14:creationId xmlns:p14="http://schemas.microsoft.com/office/powerpoint/2010/main" val="25054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45050-1E41-5862-6DAD-B5BC75E6F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4D9335D-9817-EF95-E03B-5741E20420EF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880DF-80FE-EAE6-00F6-45D07EEC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Results: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dACC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25B119-CEC2-6ADF-CEFC-1688CA9C7492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B795A4-FBBD-1D0D-E7A7-0404CD65AE79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02798-9427-E795-3BF4-E0E6F7943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61" y="1382411"/>
            <a:ext cx="8598544" cy="459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dAAC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was associated with…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r>
              <a:rPr lang="en-US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predictable peers:  (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Same pattern as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vmPFC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 response to negative PEs from predictably nice peers </a:t>
            </a:r>
          </a:p>
          <a:p>
            <a:pPr marL="2286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response to positive PEs from predictably mean peers</a:t>
            </a:r>
          </a:p>
          <a:p>
            <a:pPr marL="228600" lvl="1" indent="0">
              <a:buNone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r>
              <a:rPr lang="en-US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unpredictable peers: </a:t>
            </a:r>
          </a:p>
          <a:p>
            <a:pPr marL="2286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consistent SA-by-PE effects</a:t>
            </a:r>
          </a:p>
          <a:p>
            <a:pPr marL="228600" lvl="1" indent="0">
              <a:buNone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-up of a brain&#10;&#10;AI-generated content may be incorrect.">
            <a:extLst>
              <a:ext uri="{FF2B5EF4-FFF2-40B4-BE49-F238E27FC236}">
                <a16:creationId xmlns:a16="http://schemas.microsoft.com/office/drawing/2014/main" id="{77186701-D5BC-87AC-DB8C-A010C54E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617" y="1516933"/>
            <a:ext cx="33528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1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F085F-F874-673F-96D1-B9A6E97E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147BE9-0E12-ED6D-85B0-3BA2A049C520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7698A-15FC-73A7-C04A-0E7DB226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Results: Anterior Insula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A18201-0411-76B6-FC68-AAFA09ACBFA1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CC987A-B38A-B9A4-5A8B-640B315E1685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E1B3-E660-0293-5EF6-6628DDD7E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60" y="1382411"/>
            <a:ext cx="9096695" cy="459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Anterior insula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was associated with…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r>
              <a:rPr lang="en-US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predictable peers:  (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Same pattern again!)</a:t>
            </a:r>
          </a:p>
          <a:p>
            <a:pPr marL="2286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 response to negative PEs from predictably nice peers </a:t>
            </a:r>
          </a:p>
          <a:p>
            <a:pPr marL="2286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response to positive PEs from predictably mean peers</a:t>
            </a:r>
          </a:p>
          <a:p>
            <a:pPr marL="228600" lvl="1" indent="0">
              <a:buNone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r>
              <a:rPr lang="en-US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unpredictable peers: </a:t>
            </a:r>
          </a:p>
          <a:p>
            <a:pPr marL="2286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consistent SA-by-PE effects</a:t>
            </a:r>
          </a:p>
          <a:p>
            <a:pPr marL="228600" lvl="1" indent="0">
              <a:buNone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57C6A-51AC-E31C-5F37-4162EDC0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430" y="1373489"/>
            <a:ext cx="4102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57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9C800-24EB-5B46-0BD2-028ED2116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3D7ACA-C18D-16A9-5DD9-F16B488245E1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48AE7-DD0E-736E-D727-AA22446C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Results: Posterior Insula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C5ABC3-41E4-61BE-AD60-8CF8E02684CB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6A1129-22D7-913C-FC3B-003C7AD7D8F7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BD43-1DEB-DA37-A998-997B856C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60" y="1382411"/>
            <a:ext cx="9096695" cy="459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Posterior insula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was associated with…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r>
              <a:rPr lang="en-US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predictable peers:  (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Same pattern again!)</a:t>
            </a:r>
          </a:p>
          <a:p>
            <a:pPr marL="2286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 response to negative PEs from predictably nice peers </a:t>
            </a:r>
          </a:p>
          <a:p>
            <a:pPr marL="2286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response to positive PEs from predictably mean peers</a:t>
            </a:r>
          </a:p>
          <a:p>
            <a:pPr marL="228600" lvl="1" indent="0">
              <a:buNone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r>
              <a:rPr lang="en-US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unpredictable peers: </a:t>
            </a:r>
          </a:p>
          <a:p>
            <a:pPr marL="2286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consistent SA-by-PE effects</a:t>
            </a:r>
          </a:p>
          <a:p>
            <a:pPr marL="228600" lvl="1" indent="0">
              <a:buNone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C0B7F-88AA-4B4F-963E-D4E999A2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430" y="1373489"/>
            <a:ext cx="4102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5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3D906-4586-D9A1-B6C2-33D18E2CE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4872DD4-B3BC-DF22-0182-4B851C89507F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A3A14-D16B-518D-B1D5-542CF81D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Results: Ventral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Straitun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67C2E6-5618-F179-B3E5-C525C092B493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7B78BB-B2A2-03EC-AD95-8DFA2462EC17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035D-87A6-77F5-0F18-5DAB7A2D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60" y="1382411"/>
            <a:ext cx="9096695" cy="2046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Ventral Striatum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 was associated with…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guessed it!</a:t>
            </a:r>
          </a:p>
          <a:p>
            <a:pPr marL="228600" lvl="1" indent="0">
              <a:buNone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82EA6-B17F-DE2D-8C7B-52836D157A8E}"/>
              </a:ext>
            </a:extLst>
          </p:cNvPr>
          <p:cNvSpPr txBox="1"/>
          <p:nvPr/>
        </p:nvSpPr>
        <p:spPr>
          <a:xfrm>
            <a:off x="368470" y="2885652"/>
            <a:ext cx="61755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1" indent="0">
              <a:buNone/>
            </a:pPr>
            <a:r>
              <a:rPr lang="en-US" sz="1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predictable peers:  (</a:t>
            </a:r>
            <a:r>
              <a:rPr lang="en-US" sz="1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Same pattern again!)</a:t>
            </a:r>
          </a:p>
          <a:p>
            <a:pPr marL="22860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Decreased response to negative PEs from predictably nice peers </a:t>
            </a:r>
          </a:p>
          <a:p>
            <a:pPr marL="22860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response to positive PEs from predictably mean peers</a:t>
            </a:r>
          </a:p>
          <a:p>
            <a:pPr marL="228600" lvl="1" indent="0">
              <a:buNone/>
            </a:pPr>
            <a:endParaRPr 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r>
              <a:rPr lang="en-US" sz="1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unpredictable peers: </a:t>
            </a:r>
          </a:p>
          <a:p>
            <a:pPr marL="22860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consistent SA-by-PE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4F87D-9187-D2D3-72CD-5AC9979F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981" y="1808776"/>
            <a:ext cx="5239747" cy="319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E33D7-786A-8BA6-AAF1-20983EABD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7D012A-05C9-9766-7C58-DA13A3E889FF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F0CFD-50A7-57AD-47FE-79ECD2E2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what is RSA??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FE833E-C553-F620-A0A7-AC1C211617AD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AA855C-226D-5206-6B34-8455C48CB14B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622DA-A5F2-58B7-3275-78408B24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18" y="1364974"/>
            <a:ext cx="11487518" cy="5081469"/>
          </a:xfrm>
        </p:spPr>
        <p:txBody>
          <a:bodyPr>
            <a:noAutofit/>
          </a:bodyPr>
          <a:lstStyle/>
          <a:p>
            <a:pPr marL="228600" lvl="1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Representational Similarity Analysis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 compares the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brain activity between different stimuli or conditions.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asking “how strong is the response in the amygdala?” it asks…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 similar or different are is the amygdala’s patterns across stimuli?”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 does the brain group or separate different kinds of information?”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Cool things about RSA: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applied to multiple brain regions at once (sometimes a whole network), or particular structure/region.</a:t>
            </a:r>
          </a:p>
          <a:p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compare the brain’s patterns of grouping stimuli between participants in different conditions. </a:t>
            </a:r>
          </a:p>
          <a:p>
            <a:r>
              <a:rPr lang="en-US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You can just look at the brain’s similarity structure, or compare it to a model (e.g., behavioral ratings, task structure, computational variables) to see if the brain organizes things the same way people behave or the theory predicts. </a:t>
            </a: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1AE6F2ED-03C3-7718-6D85-4756ACAF8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861" y="1516932"/>
            <a:ext cx="3867875" cy="257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73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B706C-F064-588F-53A0-B2CB2DE49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656A652-99DF-E489-755E-C03FA8DD69AC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3E318-6769-FE1A-DF35-80AAB844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what is RSA??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6E5145-FEB3-1440-5B06-A36B42288F50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14FA38-5767-3870-CF76-14FAF390DF9F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C68AA3-676C-D2A7-EDE3-A033036D3384}"/>
              </a:ext>
            </a:extLst>
          </p:cNvPr>
          <p:cNvSpPr txBox="1"/>
          <p:nvPr/>
        </p:nvSpPr>
        <p:spPr>
          <a:xfrm>
            <a:off x="681245" y="1278673"/>
            <a:ext cx="10331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1" indent="0">
              <a:buNone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Silly Example to illustrate using RSA to inform models of behavior/cognition…</a:t>
            </a:r>
          </a:p>
        </p:txBody>
      </p:sp>
      <p:pic>
        <p:nvPicPr>
          <p:cNvPr id="18438" name="Picture 6" descr="Generated image">
            <a:extLst>
              <a:ext uri="{FF2B5EF4-FFF2-40B4-BE49-F238E27FC236}">
                <a16:creationId xmlns:a16="http://schemas.microsoft.com/office/drawing/2014/main" id="{5343B48E-910E-14D5-FCDA-5AC94FACD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32" y="3096682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enerated image">
            <a:extLst>
              <a:ext uri="{FF2B5EF4-FFF2-40B4-BE49-F238E27FC236}">
                <a16:creationId xmlns:a16="http://schemas.microsoft.com/office/drawing/2014/main" id="{4AF03D7D-7B09-85FF-9256-E827BADD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53" y="3096682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A83B9D-3BCC-A585-3FD0-2B356E635106}"/>
              </a:ext>
            </a:extLst>
          </p:cNvPr>
          <p:cNvSpPr txBox="1"/>
          <p:nvPr/>
        </p:nvSpPr>
        <p:spPr>
          <a:xfrm>
            <a:off x="131294" y="1833113"/>
            <a:ext cx="120197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1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SA = heightened threat, fight or flight during social interactions compare to non-SA</a:t>
            </a:r>
          </a:p>
          <a:p>
            <a:pPr marL="228600" lvl="1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EA0EA-79B7-4F9F-4CF8-F98601669E1A}"/>
              </a:ext>
            </a:extLst>
          </p:cNvPr>
          <p:cNvSpPr txBox="1"/>
          <p:nvPr/>
        </p:nvSpPr>
        <p:spPr>
          <a:xfrm>
            <a:off x="1305756" y="2562844"/>
            <a:ext cx="3377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1" indent="0">
              <a:buNone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Anxiety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AB9EC-2240-450C-B338-8411A6D1F6AC}"/>
              </a:ext>
            </a:extLst>
          </p:cNvPr>
          <p:cNvSpPr txBox="1"/>
          <p:nvPr/>
        </p:nvSpPr>
        <p:spPr>
          <a:xfrm>
            <a:off x="7066308" y="2558963"/>
            <a:ext cx="36679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1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Social Anxiety</a:t>
            </a:r>
          </a:p>
        </p:txBody>
      </p:sp>
    </p:spTree>
    <p:extLst>
      <p:ext uri="{BB962C8B-B14F-4D97-AF65-F5344CB8AC3E}">
        <p14:creationId xmlns:p14="http://schemas.microsoft.com/office/powerpoint/2010/main" val="312580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995F0F-03B3-AEF5-26E8-FAF74AD42243}"/>
              </a:ext>
            </a:extLst>
          </p:cNvPr>
          <p:cNvSpPr/>
          <p:nvPr/>
        </p:nvSpPr>
        <p:spPr>
          <a:xfrm>
            <a:off x="-383822" y="-214476"/>
            <a:ext cx="12589933" cy="12351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87D42-4A61-FAC2-BF38-38578518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6" y="141343"/>
            <a:ext cx="5862396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Today’s goal….. LEARN!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40F70-71E6-0965-127C-260ACDCD6057}"/>
              </a:ext>
            </a:extLst>
          </p:cNvPr>
          <p:cNvSpPr txBox="1"/>
          <p:nvPr/>
        </p:nvSpPr>
        <p:spPr>
          <a:xfrm>
            <a:off x="929172" y="1846385"/>
            <a:ext cx="5862396" cy="4096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The task: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earning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valuation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ecall of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teractions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The approach: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epresentational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imilarity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nalysis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(RSA)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The brainstorm: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lab has not yet utilized RSA, so this is a chance to brainstorm the best way to implement it and generate meaningful hypotheses.</a:t>
            </a:r>
          </a:p>
          <a:p>
            <a:pPr marL="228600"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1260D3-340B-9DCB-FA8D-EC02450DF648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E4300B-8522-F04F-C461-99F9934283C0}"/>
              </a:ext>
            </a:extLst>
          </p:cNvPr>
          <p:cNvCxnSpPr>
            <a:cxnSpLocks/>
          </p:cNvCxnSpPr>
          <p:nvPr/>
        </p:nvCxnSpPr>
        <p:spPr>
          <a:xfrm>
            <a:off x="-76200" y="837325"/>
            <a:ext cx="123444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BE3D743-4BDA-86AB-6850-3CCB7574C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067" y="2223911"/>
            <a:ext cx="3916352" cy="45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7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D5557-6947-4D87-BA80-B70B88C82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87E8667-B3C1-4FCF-91CF-7A5FCB89AA75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A1723-1A83-D50C-2827-BD28A94F9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have one idea….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4F8D71-0E78-712E-D573-B4471588D484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B4E7C2-6C5E-BEE2-C865-1FF30728329A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1976-ADAC-0C52-9E6F-B4FFC1692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60" y="1382411"/>
            <a:ext cx="11487518" cy="3388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 Hypotheses: how are peers grouped?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RDMs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Representational Dissimilarity Matrix)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Disposition RDM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peers cluster by valence →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together,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together.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Predictability RDM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peers cluster by volatility →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together,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unpredictable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together.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Negativity RDM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peers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 strongly, regardless of predictability; nice peers less distinct.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by SA severity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SA youth: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RDMs align more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Disposition RDM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(positivity bias, balanced nice vs mean).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SA youth: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RDMs align more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Negativity RDM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(negativity bias) 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Predictability RDM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(overweighting volatility).</a:t>
            </a:r>
          </a:p>
        </p:txBody>
      </p:sp>
    </p:spTree>
    <p:extLst>
      <p:ext uri="{BB962C8B-B14F-4D97-AF65-F5344CB8AC3E}">
        <p14:creationId xmlns:p14="http://schemas.microsoft.com/office/powerpoint/2010/main" val="185199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2384C-6CA9-9C85-E59C-5C2BE13EE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10AD11-A6D2-EFDA-78E1-DF08D47680A1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FB497-2826-4F49-EBEE-3B6F2815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idea….operationalized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990C41-A1FA-2856-68B5-212E6A59DF50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65B98E-C95C-F779-B954-0588E3BEF615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B2B5A-2EC5-FA8A-7299-F4CF2DB99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159" y="1382411"/>
            <a:ext cx="10575011" cy="3388372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peer (e.g., Nice–Predictable, Nice–Unpredictable, Mean–Predictable, Mean–Unpredictable), average multivoxel patterns across their 32 trials.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gives one neural pattern per peer.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those peer-level patterns to each other →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brain RDM.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alignment of the brain RDM with the 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odel RDMs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(Disposition, Predictability, Negativity).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alignments between SA and non SA</a:t>
            </a:r>
          </a:p>
        </p:txBody>
      </p:sp>
    </p:spTree>
    <p:extLst>
      <p:ext uri="{BB962C8B-B14F-4D97-AF65-F5344CB8AC3E}">
        <p14:creationId xmlns:p14="http://schemas.microsoft.com/office/powerpoint/2010/main" val="31026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FC315-812A-A78E-9B66-7AB44E0E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6AF35AA-AF30-AC39-579C-CA513785F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3D9D71-4F8F-B7BF-53C3-654DC8468F7D}"/>
              </a:ext>
            </a:extLst>
          </p:cNvPr>
          <p:cNvSpPr/>
          <p:nvPr/>
        </p:nvSpPr>
        <p:spPr>
          <a:xfrm>
            <a:off x="-45156" y="-23228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A564F-1286-BF23-3836-232B4ECB1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LEARN Task?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530B7-D921-117B-AF81-6D3EF9D0393B}"/>
              </a:ext>
            </a:extLst>
          </p:cNvPr>
          <p:cNvSpPr txBox="1"/>
          <p:nvPr/>
        </p:nvSpPr>
        <p:spPr>
          <a:xfrm>
            <a:off x="489334" y="1476943"/>
            <a:ext cx="6058222" cy="4331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is a novel, fMRI paradigm where adolescents interact with peers and receive social feedback.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these peers differ in disposition (nice vs mean) and predictability (predictable vs unpredictable).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uniquely redesigned version of the 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School Task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built to test how social learning unfolds through peer feedback, cognitive-neural mechanisms, and across social anxiety symptoms.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C06295-1A74-14F6-2568-1452CDAF0B87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25FCD5-97FB-316F-34BE-7DEB3B10B05B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1D0749-C6AA-413B-5FD3-773924213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32" y="1900033"/>
            <a:ext cx="423333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0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CDAABE-1454-C6B3-43E5-5282536D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36A04C-9621-A61E-C6B5-9C8A348B6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3C1B06-2AAA-EC9F-2778-11CF7B6D1BF3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0AE5A-8F84-646C-5D5C-4BDD2D84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Reminder: Virtual School Task: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1618D-015A-5246-2DAE-746334A9ED22}"/>
              </a:ext>
            </a:extLst>
          </p:cNvPr>
          <p:cNvSpPr txBox="1"/>
          <p:nvPr/>
        </p:nvSpPr>
        <p:spPr>
          <a:xfrm>
            <a:off x="362813" y="1542649"/>
            <a:ext cx="6058222" cy="418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create an avatar/profile and are introduced to six preprogrammed peers. They learn about 6 peers and are told which are nice (always positive), mean (always negative), or unpredictable (50/50).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enter the scanner, the virtual school…and then interact 12 times with each peer. 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peer’s avatar appears with a “typing…” cue (anticipation of feedback).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peer delivers a comment (positive or negative, consistent with their reputation).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participant selects a response (positive, negative, sarcastic, or avoidant), which is shown back to the peer.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goal: Models anticipation and receipt of predictable vs. unpredictable social evaluation, while capturing real-time social responses.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2493B0-DE7F-3C58-70B6-1F00A1231CB5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9E5637-2EDB-F10A-30F8-D3B376EF177D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51321A-54CB-E877-0294-FB37AE7DC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16" y="1459089"/>
            <a:ext cx="5668584" cy="393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B9C49-ED70-C972-A595-3DA65787C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AC905-0DEF-6379-D346-9D5A070DF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492576-A378-7AB8-83F5-2040A8CE1B4D}"/>
              </a:ext>
            </a:extLst>
          </p:cNvPr>
          <p:cNvSpPr/>
          <p:nvPr/>
        </p:nvSpPr>
        <p:spPr>
          <a:xfrm>
            <a:off x="-12327" y="-35569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4F2A7-F5D0-17C7-ADE2-5B8C490EA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What’s new in LEARN?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63CDF-D93D-9715-D3EB-884BFA7AF31D}"/>
              </a:ext>
            </a:extLst>
          </p:cNvPr>
          <p:cNvSpPr txBox="1"/>
          <p:nvPr/>
        </p:nvSpPr>
        <p:spPr>
          <a:xfrm>
            <a:off x="362813" y="1542649"/>
            <a:ext cx="6058222" cy="418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414082-1BCA-7503-54F1-4E5707DE0DD1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B63946-6517-1364-C292-98F9A30191DC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5D733AE-77D5-5459-82ED-30B15D67B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8829" y="1683991"/>
            <a:ext cx="5977138" cy="336214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83F5F-F6C3-5D3B-3136-494608A67F23}"/>
              </a:ext>
            </a:extLst>
          </p:cNvPr>
          <p:cNvSpPr txBox="1"/>
          <p:nvPr/>
        </p:nvSpPr>
        <p:spPr>
          <a:xfrm>
            <a:off x="540520" y="1492308"/>
            <a:ext cx="53824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LEARN, adolescents interact with four virtual peers inside the scanner. Unlike in VST,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peers’ reputations are not told.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Instead, participants have the chance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them out through repeated feedback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trial begins with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 prediction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a peer’s behavior, followed by social feedback that can confirm or violate expectations.</a:t>
            </a:r>
          </a:p>
          <a:p>
            <a:pPr marL="342900" indent="-342900">
              <a:buFontTx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128 total trials (4 peers × 32 each), the task is dense enough to model prediction errors, learning rates, and other dynamics of social learning.</a:t>
            </a:r>
          </a:p>
        </p:txBody>
      </p:sp>
    </p:spTree>
    <p:extLst>
      <p:ext uri="{BB962C8B-B14F-4D97-AF65-F5344CB8AC3E}">
        <p14:creationId xmlns:p14="http://schemas.microsoft.com/office/powerpoint/2010/main" val="23681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94F1A5-11A6-B3C9-AB7C-9C8C87EDF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DD6EB3-8299-A9FB-3E7B-2CE01A485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4FFE7-0B5C-0F7E-61EB-8EF75B5B631D}"/>
              </a:ext>
            </a:extLst>
          </p:cNvPr>
          <p:cNvSpPr/>
          <p:nvPr/>
        </p:nvSpPr>
        <p:spPr>
          <a:xfrm>
            <a:off x="-45156" y="-50208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0F99B-2A38-DE6F-5A39-BB548523F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LEARN: 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CD287B-DB51-C256-0C6E-5B2C42D25A9F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D5C471-7887-2D43-FABE-8ECADF1B90BA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568558-49AB-AAA3-39BF-F1CA14D24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713" y="1964422"/>
            <a:ext cx="8070884" cy="4592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27287B-76F5-93B7-CFEE-7FF178E88692}"/>
              </a:ext>
            </a:extLst>
          </p:cNvPr>
          <p:cNvSpPr txBox="1"/>
          <p:nvPr/>
        </p:nvSpPr>
        <p:spPr>
          <a:xfrm>
            <a:off x="936642" y="1394737"/>
            <a:ext cx="6175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peers: </a:t>
            </a:r>
          </a:p>
        </p:txBody>
      </p:sp>
    </p:spTree>
    <p:extLst>
      <p:ext uri="{BB962C8B-B14F-4D97-AF65-F5344CB8AC3E}">
        <p14:creationId xmlns:p14="http://schemas.microsoft.com/office/powerpoint/2010/main" val="228226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BC53B-D387-D7D2-9F23-92DF4266A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A444B-42FF-575C-6F36-A097B2E48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96B451-1593-DA91-21B7-D6941C94CCCB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34D48-7B1B-8151-A444-E02891BA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LEARN: methodology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8A7FCD-57CD-63A6-815F-E5F091841C7B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8C7FFD-36C9-9606-AB66-0A4920019A05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A53D9A-D425-ACC9-62D3-B1F957163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5099531" cy="1919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Classroom / Run Structure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completed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classrooms (runs)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run lasted about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6:30 minutes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every classroom, they interacted with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4 peers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8 times each. </a:t>
            </a:r>
          </a:p>
          <a:p>
            <a:endParaRPr lang="en-US" sz="18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EBF4BC0-7374-E492-ECDF-78139C365C8C}"/>
              </a:ext>
            </a:extLst>
          </p:cNvPr>
          <p:cNvSpPr txBox="1">
            <a:spLocks/>
          </p:cNvSpPr>
          <p:nvPr/>
        </p:nvSpPr>
        <p:spPr>
          <a:xfrm>
            <a:off x="612646" y="3770489"/>
            <a:ext cx="4738287" cy="1919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Peer interactions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order of peer appearances was interaction with each peer appeared 8 times per run.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of peers held constant across participants.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1E0F2-77D2-9D09-CD26-791F65CEAD0E}"/>
              </a:ext>
            </a:extLst>
          </p:cNvPr>
          <p:cNvSpPr txBox="1"/>
          <p:nvPr/>
        </p:nvSpPr>
        <p:spPr>
          <a:xfrm>
            <a:off x="5922977" y="1683992"/>
            <a:ext cx="617502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trial had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epochs: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Prediction (4s):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Participant predicts whether the peer will be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Feedback (3s):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Peer provides feedback (positive or negative).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Confirms or disconfirms the prediction.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Response (4s):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Participant responds with: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“You’re Right”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“You’re Wrong”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“You’re Nice”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“You’re Mean”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Inter-Trial Interval (0.5s)…..next prediction….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2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41C308-3D7E-F71B-9B08-FE75EE40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4A0BE2-050E-2854-F9CF-B80D6D1F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D391DE-4A70-2A5F-DB55-1FA79B25B4C4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1B3ED-D509-2996-CAA6-A8B1802D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Trial Outcomes in LEARN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5C8FA-F37A-C2AA-0CA5-ACB354B89176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9E478C-F872-A381-1FEC-DDBC5E11956B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89337729-C145-A877-2B62-6E0544567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3801" y="2123084"/>
            <a:ext cx="714990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Correct predictions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(no Prediction Error):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Predicted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Got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Accurate, Positive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Predicted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Got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Negative feedback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1B9B49-A89B-73BD-E408-0DA3F8640D06}"/>
              </a:ext>
            </a:extLst>
          </p:cNvPr>
          <p:cNvSpPr txBox="1"/>
          <p:nvPr/>
        </p:nvSpPr>
        <p:spPr>
          <a:xfrm>
            <a:off x="558646" y="3709429"/>
            <a:ext cx="96094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predictions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(Prediction Errors):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Predicted </a:t>
            </a:r>
            <a:r>
              <a:rPr lang="en-US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Nice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 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Prediction Error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 </a:t>
            </a:r>
            <a:r>
              <a:rPr lang="en-US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Nice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Prediction Error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5B74A9-990A-10F1-0554-95E5950881FA}"/>
              </a:ext>
            </a:extLst>
          </p:cNvPr>
          <p:cNvSpPr txBox="1"/>
          <p:nvPr/>
        </p:nvSpPr>
        <p:spPr>
          <a:xfrm>
            <a:off x="603801" y="1552403"/>
            <a:ext cx="660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has 4 Trial Outcomes: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2" name="Picture 4" descr="3 Tips to Help You Deal With Negative Feedback on Social Media |  Entrepreneur">
            <a:extLst>
              <a:ext uri="{FF2B5EF4-FFF2-40B4-BE49-F238E27FC236}">
                <a16:creationId xmlns:a16="http://schemas.microsoft.com/office/drawing/2014/main" id="{F97F81DE-CBEB-BF6C-4E65-1E1094856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35"/>
          <a:stretch>
            <a:fillRect/>
          </a:stretch>
        </p:blipFill>
        <p:spPr bwMode="auto">
          <a:xfrm>
            <a:off x="8498866" y="1790003"/>
            <a:ext cx="34287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933852-3435-F8A2-9915-F16650656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0A0D58A-65F5-16D1-4A6B-1CFB44AF1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0D909-C7EA-03E2-45C2-A19C2485A36A}"/>
              </a:ext>
            </a:extLst>
          </p:cNvPr>
          <p:cNvSpPr/>
          <p:nvPr/>
        </p:nvSpPr>
        <p:spPr>
          <a:xfrm>
            <a:off x="-45156" y="-50335"/>
            <a:ext cx="12282311" cy="10708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88D70-A7C2-BD1C-BD7F-E25A6AB6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45" y="141343"/>
            <a:ext cx="10483465" cy="6877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Trial Outcomes in LEARN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5CC442-D63F-CE64-CA69-2A0AF08B6E6D}"/>
              </a:ext>
            </a:extLst>
          </p:cNvPr>
          <p:cNvSpPr/>
          <p:nvPr/>
        </p:nvSpPr>
        <p:spPr>
          <a:xfrm>
            <a:off x="0" y="6773100"/>
            <a:ext cx="12282311" cy="1352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22FB83-B64B-A360-7E8A-C6E0F0F1FB5B}"/>
              </a:ext>
            </a:extLst>
          </p:cNvPr>
          <p:cNvCxnSpPr>
            <a:cxnSpLocks/>
          </p:cNvCxnSpPr>
          <p:nvPr/>
        </p:nvCxnSpPr>
        <p:spPr>
          <a:xfrm>
            <a:off x="-45156" y="829138"/>
            <a:ext cx="12237156" cy="257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0FBA5FFB-1458-75FA-01F5-7A12B5B0C0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3801" y="2123084"/>
            <a:ext cx="761490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Correct predictions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(no Prediction Error):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Nice </a:t>
            </a:r>
            <a:r>
              <a:rPr lang="en-US" altLang="en-US" i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REPUTATION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Got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Accurate, Positive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altLang="en-US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REPUTATION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Got 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Negative feedback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BA4BE-719D-6752-BBCC-3FAB6ED0D9CF}"/>
              </a:ext>
            </a:extLst>
          </p:cNvPr>
          <p:cNvSpPr txBox="1"/>
          <p:nvPr/>
        </p:nvSpPr>
        <p:spPr>
          <a:xfrm>
            <a:off x="558646" y="3709429"/>
            <a:ext cx="96094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predictions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(Prediction Errors):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Nice </a:t>
            </a:r>
            <a:r>
              <a:rPr lang="en-US" altLang="en-US" sz="2000" i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REPUTATION</a:t>
            </a:r>
            <a:r>
              <a:rPr lang="en-US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 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Prediction Error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altLang="en-US" sz="2000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REPUTATION</a:t>
            </a:r>
            <a:r>
              <a:rPr lang="en-US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 </a:t>
            </a:r>
            <a:r>
              <a:rPr lang="en-US" sz="2000" b="1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Nice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Prediction Error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8A1507-C509-5D10-9633-F26567E90D14}"/>
              </a:ext>
            </a:extLst>
          </p:cNvPr>
          <p:cNvSpPr txBox="1"/>
          <p:nvPr/>
        </p:nvSpPr>
        <p:spPr>
          <a:xfrm>
            <a:off x="603800" y="1552403"/>
            <a:ext cx="9564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prediction may not just be about accuracy – it’s about reputation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5" name="Picture 5" descr="Taylor Swift - Reputation [CD] - Amazon ...">
            <a:extLst>
              <a:ext uri="{FF2B5EF4-FFF2-40B4-BE49-F238E27FC236}">
                <a16:creationId xmlns:a16="http://schemas.microsoft.com/office/drawing/2014/main" id="{D33CC623-FB75-2582-7135-72EF7E4A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689" y="2325550"/>
            <a:ext cx="28448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29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2" grpId="0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1561</Words>
  <Application>Microsoft Macintosh PowerPoint</Application>
  <PresentationFormat>Widescreen</PresentationFormat>
  <Paragraphs>176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Neue Haas Grotesk Text Pro</vt:lpstr>
      <vt:lpstr>Times New Roman</vt:lpstr>
      <vt:lpstr>VanillaVTI</vt:lpstr>
      <vt:lpstr>Welcome to the RSA Brainstorm</vt:lpstr>
      <vt:lpstr>  Today’s goal….. LEARN! </vt:lpstr>
      <vt:lpstr>What is the LEARN Task?</vt:lpstr>
      <vt:lpstr>Reminder: Virtual School Task: </vt:lpstr>
      <vt:lpstr>What’s new in LEARN?</vt:lpstr>
      <vt:lpstr>LEARN: methodology</vt:lpstr>
      <vt:lpstr>LEARN: methodology</vt:lpstr>
      <vt:lpstr>Trial Outcomes in LEARN </vt:lpstr>
      <vt:lpstr>Trial Outcomes in LEARN </vt:lpstr>
      <vt:lpstr>Sample in LEARN </vt:lpstr>
      <vt:lpstr>What we’ve LEARNED so far. </vt:lpstr>
      <vt:lpstr>Neural Results</vt:lpstr>
      <vt:lpstr>Neural Results: vmPFC</vt:lpstr>
      <vt:lpstr>Neural Results: dACC </vt:lpstr>
      <vt:lpstr>Neural Results: Anterior Insula </vt:lpstr>
      <vt:lpstr>Neural Results: Posterior Insula </vt:lpstr>
      <vt:lpstr>Neural Results: Ventral Straitun </vt:lpstr>
      <vt:lpstr>So what is RSA??</vt:lpstr>
      <vt:lpstr>So what is RSA??</vt:lpstr>
      <vt:lpstr>I have one idea….</vt:lpstr>
      <vt:lpstr>My idea….operationalized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Zweben</dc:creator>
  <cp:lastModifiedBy>Daniel Zweben</cp:lastModifiedBy>
  <cp:revision>12</cp:revision>
  <dcterms:created xsi:type="dcterms:W3CDTF">2025-09-25T20:39:05Z</dcterms:created>
  <dcterms:modified xsi:type="dcterms:W3CDTF">2025-09-26T17:02:53Z</dcterms:modified>
</cp:coreProperties>
</file>